
<file path=[Content_Types].xml><?xml version="1.0" encoding="utf-8"?>
<Types xmlns="http://schemas.openxmlformats.org/package/2006/content-types">
  <Default Extension="jpeg" ContentType="image/jpeg"/>
  <Default Extension="wav" ContentType="audio/x-wav"/>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
  </p:notesMasterIdLst>
  <p:sldIdLst>
    <p:sldId id="256" r:id="rId3"/>
    <p:sldId id="257" r:id="rId5"/>
    <p:sldId id="259" r:id="rId6"/>
    <p:sldId id="311" r:id="rId7"/>
    <p:sldId id="313" r:id="rId8"/>
    <p:sldId id="315" r:id="rId9"/>
  </p:sldIdLst>
  <p:sldSz cx="12192000" cy="6858000"/>
  <p:notesSz cx="6858000" cy="9144000"/>
  <p:custDataLst>
    <p:tags r:id="rId1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50" d="100"/>
          <a:sy n="50" d="100"/>
        </p:scale>
        <p:origin x="426" y="336"/>
      </p:cViewPr>
      <p:guideLst>
        <p:guide orient="horz" pos="2108"/>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gs" Target="tags/tag3.xml"/><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audio1.wav>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85BF20-DF3B-4089-A157-C423B81941B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6E15EC-5485-46CA-B1CB-CC3AF0B8A19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AA4064C-B1C8-4B8F-82B1-6A8D1A5749D3}"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内页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C057710-742C-40D8-8274-244181F055F3}"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CC28A5-CEC3-4051-A8C3-9375E3DE30B4}" type="datetime1">
              <a:rPr lang="zh-CN" altLang="en-US" smtClean="0"/>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audio1.wav"/><Relationship Id="rId1" Type="http://schemas.openxmlformats.org/officeDocument/2006/relationships/audio" Target="../media/audio1.wav"/></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16632"/>
            <a:ext cx="12192000" cy="540000"/>
          </a:xfrm>
          <a:prstGeom prst="rect">
            <a:avLst/>
          </a:prstGeom>
          <a:ln>
            <a:noFill/>
          </a:ln>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矩形 3"/>
          <p:cNvSpPr/>
          <p:nvPr/>
        </p:nvSpPr>
        <p:spPr>
          <a:xfrm flipV="1">
            <a:off x="-1" y="6200384"/>
            <a:ext cx="12192000" cy="540000"/>
          </a:xfrm>
          <a:prstGeom prst="rect">
            <a:avLst/>
          </a:prstGeom>
          <a:ln>
            <a:noFill/>
          </a:ln>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443372" y="2681145"/>
            <a:ext cx="11305256" cy="829945"/>
          </a:xfrm>
          <a:prstGeom prst="rect">
            <a:avLst/>
          </a:prstGeom>
          <a:noFill/>
        </p:spPr>
        <p:txBody>
          <a:bodyPr wrap="square" rtlCol="0">
            <a:spAutoFit/>
          </a:bodyPr>
          <a:lstStyle/>
          <a:p>
            <a:pPr algn="ctr"/>
            <a:r>
              <a:rPr lang="zh-CN" altLang="en-US" sz="4800" b="1" dirty="0">
                <a:cs typeface="+mn-ea"/>
                <a:sym typeface="+mn-lt"/>
              </a:rPr>
              <a:t>需求分析</a:t>
            </a:r>
            <a:endParaRPr lang="zh-CN" altLang="en-US" sz="4800" b="1" dirty="0">
              <a:cs typeface="+mn-ea"/>
              <a:sym typeface="+mn-lt"/>
            </a:endParaRPr>
          </a:p>
        </p:txBody>
      </p:sp>
      <p:grpSp>
        <p:nvGrpSpPr>
          <p:cNvPr id="19" name="组合 18"/>
          <p:cNvGrpSpPr/>
          <p:nvPr/>
        </p:nvGrpSpPr>
        <p:grpSpPr>
          <a:xfrm>
            <a:off x="1917814" y="3652689"/>
            <a:ext cx="8297318" cy="583565"/>
            <a:chOff x="2292529" y="3029773"/>
            <a:chExt cx="8297318" cy="583565"/>
          </a:xfrm>
        </p:grpSpPr>
        <p:sp>
          <p:nvSpPr>
            <p:cNvPr id="6" name="文本框 9"/>
            <p:cNvSpPr txBox="1">
              <a:spLocks noChangeArrowheads="1"/>
            </p:cNvSpPr>
            <p:nvPr/>
          </p:nvSpPr>
          <p:spPr bwMode="auto">
            <a:xfrm>
              <a:off x="3912394" y="3029773"/>
              <a:ext cx="4775894"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eaLnBrk="1" hangingPunct="1"/>
              <a:r>
                <a:rPr lang="zh-CN" altLang="en-US" sz="3200" b="1" dirty="0">
                  <a:solidFill>
                    <a:schemeClr val="bg1"/>
                  </a:solidFill>
                  <a:latin typeface="微软雅黑" panose="020B0503020204020204" pitchFamily="34" charset="-122"/>
                  <a:ea typeface="微软雅黑" panose="020B0503020204020204" pitchFamily="34" charset="-122"/>
                </a:rPr>
                <a:t>愿头发与你我同在</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cxnSpLocks noChangeShapeType="1"/>
              <a:stCxn id="6" idx="3"/>
            </p:cNvCxnSpPr>
            <p:nvPr/>
          </p:nvCxnSpPr>
          <p:spPr bwMode="auto">
            <a:xfrm>
              <a:off x="8688288" y="3321526"/>
              <a:ext cx="1901559" cy="0"/>
            </a:xfrm>
            <a:prstGeom prst="line">
              <a:avLst/>
            </a:prstGeom>
            <a:noFill/>
            <a:ln w="6350">
              <a:solidFill>
                <a:srgbClr val="4575A5"/>
              </a:solidFill>
              <a:round/>
            </a:ln>
            <a:extLst>
              <a:ext uri="{909E8E84-426E-40DD-AFC4-6F175D3DCCD1}">
                <a14:hiddenFill xmlns:a14="http://schemas.microsoft.com/office/drawing/2010/main">
                  <a:noFill/>
                </a14:hiddenFill>
              </a:ext>
            </a:extLst>
          </p:spPr>
        </p:cxnSp>
        <p:cxnSp>
          <p:nvCxnSpPr>
            <p:cNvPr id="8" name="直接连接符 7"/>
            <p:cNvCxnSpPr>
              <a:cxnSpLocks noChangeShapeType="1"/>
              <a:endCxn id="6" idx="1"/>
            </p:cNvCxnSpPr>
            <p:nvPr/>
          </p:nvCxnSpPr>
          <p:spPr bwMode="auto">
            <a:xfrm>
              <a:off x="2292529" y="3321526"/>
              <a:ext cx="1620000" cy="0"/>
            </a:xfrm>
            <a:prstGeom prst="line">
              <a:avLst/>
            </a:prstGeom>
            <a:noFill/>
            <a:ln w="6350">
              <a:solidFill>
                <a:srgbClr val="4575A5"/>
              </a:solidFill>
              <a:round/>
            </a:ln>
            <a:extLst>
              <a:ext uri="{909E8E84-426E-40DD-AFC4-6F175D3DCCD1}">
                <a14:hiddenFill xmlns:a14="http://schemas.microsoft.com/office/drawing/2010/main">
                  <a:noFill/>
                </a14:hiddenFill>
              </a:ext>
            </a:extLst>
          </p:spPr>
        </p:cxnSp>
      </p:grpSp>
      <p:sp>
        <p:nvSpPr>
          <p:cNvPr id="21" name="矩形 20"/>
          <p:cNvSpPr/>
          <p:nvPr/>
        </p:nvSpPr>
        <p:spPr>
          <a:xfrm>
            <a:off x="551384" y="5759663"/>
            <a:ext cx="324000" cy="32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原创设计小乖qq:2013440355"/>
          <p:cNvSpPr/>
          <p:nvPr/>
        </p:nvSpPr>
        <p:spPr>
          <a:xfrm>
            <a:off x="299384" y="5507663"/>
            <a:ext cx="2520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且为免费推广模板"/>
          <p:cNvSpPr/>
          <p:nvPr/>
        </p:nvSpPr>
        <p:spPr>
          <a:xfrm>
            <a:off x="11586628" y="1049024"/>
            <a:ext cx="324000" cy="32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此模板为小乖乖设计原创"/>
          <p:cNvSpPr/>
          <p:nvPr/>
        </p:nvSpPr>
        <p:spPr>
          <a:xfrm>
            <a:off x="11334628" y="797024"/>
            <a:ext cx="2520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To The Sky官方伴奏(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83227" y="418441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4009">
        <p14:flip dir="r"/>
      </p:transition>
    </mc:Choice>
    <mc:Fallback>
      <p:transition spd="slow" advTm="400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8"/>
                                        </p:tgtEl>
                                      </p:cBhvr>
                                    </p:cmd>
                                  </p:childTnLst>
                                </p:cTn>
                              </p:par>
                              <p:par>
                                <p:cTn id="7" presetID="22" presetClass="entr" presetSubtype="2"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animEffect transition="in" filter="wipe(right)">
                                      <p:cBhvr>
                                        <p:cTn id="9" dur="500"/>
                                        <p:tgtEl>
                                          <p:spTgt spid="3"/>
                                        </p:tgtEl>
                                      </p:cBhvr>
                                    </p:animEffect>
                                  </p:childTnLst>
                                </p:cTn>
                              </p:par>
                              <p:par>
                                <p:cTn id="10" presetID="22" presetClass="entr" presetSubtype="8"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par>
                                <p:cTn id="13" presetID="2" presetClass="entr" presetSubtype="4" fill="hold" grpId="0" nodeType="withEffect">
                                  <p:stCondLst>
                                    <p:cond delay="125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1" fill="hold" nodeType="withEffect">
                                  <p:stCondLst>
                                    <p:cond delay="125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225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par>
                                <p:cTn id="24" presetID="10" presetClass="entr" presetSubtype="0" fill="hold" grpId="0" nodeType="withEffect">
                                  <p:stCondLst>
                                    <p:cond delay="275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par>
                                <p:cTn id="27" presetID="10" presetClass="entr" presetSubtype="0" fill="hold" grpId="0" nodeType="withEffect">
                                  <p:stCondLst>
                                    <p:cond delay="225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500"/>
                                        <p:tgtEl>
                                          <p:spTgt spid="23"/>
                                        </p:tgtEl>
                                      </p:cBhvr>
                                    </p:animEffect>
                                  </p:childTnLst>
                                </p:cTn>
                              </p:par>
                              <p:par>
                                <p:cTn id="30" presetID="10" presetClass="entr" presetSubtype="0" fill="hold" grpId="0" nodeType="withEffect">
                                  <p:stCondLst>
                                    <p:cond delay="275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50" showWhenStopped="0">
                <p:cTn id="33" repeatCount="indefinite" fill="hold" display="0">
                  <p:stCondLst>
                    <p:cond delay="indefinite"/>
                  </p:stCondLst>
                  <p:endCondLst>
                    <p:cond evt="onStopAudio" delay="0">
                      <p:tgtEl>
                        <p:sldTgt/>
                      </p:tgtEl>
                    </p:cond>
                  </p:endCondLst>
                </p:cTn>
                <p:tgtEl>
                  <p:spTgt spid="18"/>
                </p:tgtEl>
              </p:cMediaNode>
            </p:audio>
          </p:childTnLst>
        </p:cTn>
      </p:par>
    </p:tnLst>
    <p:bldLst>
      <p:bldP spid="3" grpId="0" animBg="1"/>
      <p:bldP spid="4" grpId="0" animBg="1"/>
      <p:bldP spid="5" grpId="0"/>
      <p:bldP spid="21" grpId="0" animBg="1"/>
      <p:bldP spid="22" grpId="0" animBg="1"/>
      <p:bldP spid="23" grpId="0" animBg="1"/>
      <p:bldP spid="2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文本框 2"/>
          <p:cNvSpPr txBox="1"/>
          <p:nvPr/>
        </p:nvSpPr>
        <p:spPr>
          <a:xfrm>
            <a:off x="1179195" y="219075"/>
            <a:ext cx="3942080" cy="1014730"/>
          </a:xfrm>
          <a:prstGeom prst="rect">
            <a:avLst/>
          </a:prstGeom>
          <a:noFill/>
        </p:spPr>
        <p:txBody>
          <a:bodyPr wrap="square" rtlCol="0">
            <a:spAutoFit/>
          </a:bodyPr>
          <a:lstStyle/>
          <a:p>
            <a:pPr algn="ctr"/>
            <a:r>
              <a:rPr lang="zh-CN" altLang="en-US" sz="6000" b="1" dirty="0" smtClean="0">
                <a:solidFill>
                  <a:schemeClr val="bg1"/>
                </a:solidFill>
                <a:effectLst/>
                <a:latin typeface="微软雅黑" panose="020B0503020204020204" pitchFamily="34" charset="-122"/>
                <a:ea typeface="微软雅黑" panose="020B0503020204020204" pitchFamily="34" charset="-122"/>
              </a:rPr>
              <a:t>小组成员</a:t>
            </a:r>
            <a:endParaRPr lang="zh-CN" altLang="en-US" sz="6000" b="1" dirty="0" smtClean="0">
              <a:solidFill>
                <a:schemeClr val="bg1"/>
              </a:solidFill>
              <a:effectLst/>
              <a:latin typeface="微软雅黑" panose="020B0503020204020204" pitchFamily="34" charset="-122"/>
              <a:ea typeface="微软雅黑" panose="020B0503020204020204" pitchFamily="34" charset="-122"/>
            </a:endParaRPr>
          </a:p>
        </p:txBody>
      </p:sp>
      <p:sp>
        <p:nvSpPr>
          <p:cNvPr id="47" name="矩形 46"/>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6" name="灯片编号占位符 55"/>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51" name="文本框 50"/>
          <p:cNvSpPr txBox="1"/>
          <p:nvPr>
            <p:custDataLst>
              <p:tags r:id="rId1"/>
            </p:custDataLst>
          </p:nvPr>
        </p:nvSpPr>
        <p:spPr>
          <a:xfrm>
            <a:off x="3224530" y="1424305"/>
            <a:ext cx="8284845" cy="4932045"/>
          </a:xfrm>
          <a:prstGeom prst="rect">
            <a:avLst/>
          </a:prstGeom>
          <a:noFill/>
        </p:spPr>
        <p:txBody>
          <a:bodyPr wrap="square" lIns="101600" tIns="0" rIns="82550" bIns="0" rtlCol="0" anchor="t" anchorCtr="0">
            <a:spAutoFit/>
          </a:bodyPr>
          <a:lstStyle>
            <a:defPPr>
              <a:defRPr lang="zh-CN"/>
            </a:defPPr>
            <a:lvl1pPr fontAlgn="auto">
              <a:lnSpc>
                <a:spcPct val="130000"/>
              </a:lnSpc>
              <a:spcAft>
                <a:spcPts val="1000"/>
              </a:spcAft>
              <a:defRPr sz="1600" spc="150"/>
            </a:lvl1pPr>
          </a:lstStyle>
          <a:p>
            <a:pPr marL="0" lvl="0" indent="0" algn="l" fontAlgn="ctr">
              <a:lnSpc>
                <a:spcPct val="130000"/>
              </a:lnSpc>
              <a:spcBef>
                <a:spcPts val="2465"/>
              </a:spcBef>
              <a:spcAft>
                <a:spcPts val="0"/>
              </a:spcAft>
              <a:buSzPct val="100000"/>
              <a:buNone/>
            </a:pPr>
            <a:r>
              <a:rPr lang="zh-CN" altLang="en-US" sz="2400"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rPr>
              <a:t>角色	姓名	学号</a:t>
            </a:r>
            <a:endParaRPr lang="zh-CN" altLang="en-US" sz="2400"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endParaRPr>
          </a:p>
          <a:p>
            <a:pPr marL="0" lvl="0" indent="0" algn="l" fontAlgn="ctr">
              <a:lnSpc>
                <a:spcPct val="130000"/>
              </a:lnSpc>
              <a:spcBef>
                <a:spcPts val="2465"/>
              </a:spcBef>
              <a:spcAft>
                <a:spcPts val="0"/>
              </a:spcAft>
              <a:buSzPct val="100000"/>
              <a:buNone/>
            </a:pPr>
            <a:r>
              <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rPr>
              <a:t>组长	赵荣泽	201731024233</a:t>
            </a:r>
            <a:endPar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endParaRPr>
          </a:p>
          <a:p>
            <a:pPr marL="0" lvl="0" indent="0" algn="l" fontAlgn="ctr">
              <a:lnSpc>
                <a:spcPct val="130000"/>
              </a:lnSpc>
              <a:spcBef>
                <a:spcPts val="2465"/>
              </a:spcBef>
              <a:spcAft>
                <a:spcPts val="0"/>
              </a:spcAft>
              <a:buSzPct val="100000"/>
              <a:buNone/>
            </a:pPr>
            <a:r>
              <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rPr>
              <a:t>组员	严一笑	201731023225</a:t>
            </a:r>
            <a:endPar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endParaRPr>
          </a:p>
          <a:p>
            <a:pPr marL="0" lvl="0" indent="0" algn="l" fontAlgn="ctr">
              <a:lnSpc>
                <a:spcPct val="130000"/>
              </a:lnSpc>
              <a:spcBef>
                <a:spcPts val="2465"/>
              </a:spcBef>
              <a:spcAft>
                <a:spcPts val="0"/>
              </a:spcAft>
              <a:buSzPct val="100000"/>
              <a:buNone/>
            </a:pPr>
            <a:r>
              <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rPr>
              <a:t>组员	张伟	201731024216</a:t>
            </a:r>
            <a:endPar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endParaRPr>
          </a:p>
          <a:p>
            <a:pPr marL="0" lvl="0" indent="0" algn="l" fontAlgn="ctr">
              <a:lnSpc>
                <a:spcPct val="130000"/>
              </a:lnSpc>
              <a:spcBef>
                <a:spcPts val="2465"/>
              </a:spcBef>
              <a:spcAft>
                <a:spcPts val="0"/>
              </a:spcAft>
              <a:buSzPct val="100000"/>
              <a:buNone/>
            </a:pPr>
            <a:r>
              <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rPr>
              <a:t>组员	郑博	201731024236</a:t>
            </a:r>
            <a:endPar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endParaRPr>
          </a:p>
          <a:p>
            <a:pPr marL="0" lvl="0" indent="0" algn="l" fontAlgn="ctr">
              <a:lnSpc>
                <a:spcPct val="130000"/>
              </a:lnSpc>
              <a:spcBef>
                <a:spcPts val="2465"/>
              </a:spcBef>
              <a:spcAft>
                <a:spcPts val="0"/>
              </a:spcAft>
              <a:buSzPct val="100000"/>
              <a:buNone/>
            </a:pPr>
            <a:r>
              <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rPr>
              <a:t>组员	师志杰	201731024213</a:t>
            </a:r>
            <a:endPar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endParaRPr>
          </a:p>
          <a:p>
            <a:pPr marL="0" lvl="0" indent="0" algn="l" fontAlgn="ctr">
              <a:lnSpc>
                <a:spcPct val="130000"/>
              </a:lnSpc>
              <a:spcBef>
                <a:spcPts val="2465"/>
              </a:spcBef>
              <a:spcAft>
                <a:spcPts val="0"/>
              </a:spcAft>
              <a:buSzPct val="100000"/>
              <a:buNone/>
            </a:pPr>
            <a:r>
              <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rPr>
              <a:t>组员	王云飞	201731024231</a:t>
            </a:r>
            <a:endPar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endParaRPr>
          </a:p>
          <a:p>
            <a:pPr marL="0" lvl="0" indent="0" algn="l" fontAlgn="ctr">
              <a:lnSpc>
                <a:spcPct val="130000"/>
              </a:lnSpc>
              <a:spcBef>
                <a:spcPts val="2465"/>
              </a:spcBef>
              <a:spcAft>
                <a:spcPts val="0"/>
              </a:spcAft>
              <a:buSzPct val="100000"/>
              <a:buNone/>
            </a:pPr>
            <a:r>
              <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rPr>
              <a:t>组员	舒鹏飞	201731024219</a:t>
            </a:r>
            <a:endParaRPr lang="zh-CN" altLang="en-US" b="1" spc="30" dirty="0">
              <a:ln w="3175">
                <a:noFill/>
                <a:prstDash val="dash"/>
              </a:ln>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50" advTm="3496">
        <p14:flip dir="r"/>
      </p:transition>
    </mc:Choice>
    <mc:Fallback>
      <p:transition spd="slow" advTm="34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right)">
                                      <p:cBhvr>
                                        <p:cTn id="10" dur="500"/>
                                        <p:tgtEl>
                                          <p:spTgt spid="47"/>
                                        </p:tgtEl>
                                      </p:cBhvr>
                                    </p:animEffect>
                                  </p:childTnLst>
                                </p:cTn>
                              </p:par>
                              <p:par>
                                <p:cTn id="11" presetID="22" presetClass="entr" presetSubtype="8" fill="hold" grpId="0" nodeType="withEffect">
                                  <p:stCondLst>
                                    <p:cond delay="25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0" y="331837"/>
            <a:ext cx="9959340" cy="720626"/>
            <a:chOff x="0" y="331837"/>
            <a:chExt cx="9959340" cy="720626"/>
          </a:xfrm>
        </p:grpSpPr>
        <p:sp>
          <p:nvSpPr>
            <p:cNvPr id="2" name="矩形 1"/>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2298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551449" y="431810"/>
              <a:ext cx="4555072" cy="521970"/>
            </a:xfrm>
            <a:prstGeom prst="rect">
              <a:avLst/>
            </a:prstGeom>
            <a:noFill/>
          </p:spPr>
          <p:txBody>
            <a:bodyPr wrap="square" rtlCol="0">
              <a:spAutoFit/>
            </a:bodyPr>
            <a:lstStyle/>
            <a:p>
              <a:r>
                <a:rPr lang="zh-CN" altLang="en-US" sz="2800" dirty="0" smtClean="0">
                  <a:solidFill>
                    <a:schemeClr val="bg2"/>
                  </a:solidFill>
                </a:rPr>
                <a:t>拟开发项目简介</a:t>
              </a:r>
              <a:endParaRPr lang="zh-CN" altLang="en-US" sz="2800" dirty="0" smtClean="0">
                <a:solidFill>
                  <a:schemeClr val="bg2"/>
                </a:solidFill>
              </a:endParaRPr>
            </a:p>
          </p:txBody>
        </p:sp>
      </p:gr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4" name="文本框 13"/>
          <p:cNvSpPr txBox="1"/>
          <p:nvPr/>
        </p:nvSpPr>
        <p:spPr>
          <a:xfrm>
            <a:off x="1216025" y="2096770"/>
            <a:ext cx="9760585" cy="3361055"/>
          </a:xfrm>
          <a:prstGeom prst="rect">
            <a:avLst/>
          </a:prstGeom>
          <a:noFill/>
        </p:spPr>
        <p:txBody>
          <a:bodyPr wrap="square" rtlCol="0">
            <a:spAutoFit/>
          </a:bodyPr>
          <a:lstStyle/>
          <a:p>
            <a:pPr marL="144145" lvl="0" indent="457200" fontAlgn="auto">
              <a:lnSpc>
                <a:spcPct val="225000"/>
              </a:lnSpc>
              <a:spcBef>
                <a:spcPts val="600"/>
              </a:spcBef>
              <a:spcAft>
                <a:spcPts val="600"/>
              </a:spcAft>
            </a:pPr>
            <a:r>
              <a:rPr lang="zh-CN" altLang="en-US" b="1" dirty="0">
                <a:cs typeface="+mn-ea"/>
                <a:sym typeface="+mn-lt"/>
              </a:rPr>
              <a:t>随着自媒体的兴起，个人主页作为一个展示自己的平台变得越来越重要。</a:t>
            </a:r>
            <a:endParaRPr lang="zh-CN" altLang="en-US" b="1" dirty="0">
              <a:cs typeface="+mn-ea"/>
              <a:sym typeface="+mn-lt"/>
            </a:endParaRPr>
          </a:p>
          <a:p>
            <a:pPr marL="144145" lvl="0" indent="457200" fontAlgn="auto">
              <a:lnSpc>
                <a:spcPct val="225000"/>
              </a:lnSpc>
              <a:spcBef>
                <a:spcPts val="600"/>
              </a:spcBef>
              <a:spcAft>
                <a:spcPts val="600"/>
              </a:spcAft>
            </a:pPr>
            <a:r>
              <a:rPr lang="zh-CN" altLang="en-US" b="1" dirty="0">
                <a:cs typeface="+mn-ea"/>
                <a:sym typeface="+mn-lt"/>
              </a:rPr>
              <a:t>我们所做的博客系统除了具备基本的文章、分类管理标签管理和评论管理，还增加了大数据的词频统计，更好的体现一个人的关注领域。同时为了顺移动互联网潮流，使用响应式页面，使得手机端的博客展示更为美观和便捷。高——软件必须实现的功能，用户有明确的功能定义和要求；</a:t>
            </a:r>
            <a:endParaRPr lang="zh-CN" altLang="en-US" b="1"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50" advTm="3708">
        <p14:flip dir="r"/>
      </p:transition>
    </mc:Choice>
    <mc:Fallback>
      <p:transition spd="slow" advTm="37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up)">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0" y="343902"/>
            <a:ext cx="9959340" cy="720626"/>
            <a:chOff x="0" y="331837"/>
            <a:chExt cx="9959340" cy="720626"/>
          </a:xfrm>
        </p:grpSpPr>
        <p:sp>
          <p:nvSpPr>
            <p:cNvPr id="2" name="矩形 1"/>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2298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551449" y="431810"/>
              <a:ext cx="4555072" cy="521970"/>
            </a:xfrm>
            <a:prstGeom prst="rect">
              <a:avLst/>
            </a:prstGeom>
            <a:noFill/>
          </p:spPr>
          <p:txBody>
            <a:bodyPr wrap="square" rtlCol="0">
              <a:spAutoFit/>
            </a:bodyPr>
            <a:lstStyle/>
            <a:p>
              <a:r>
                <a:rPr lang="zh-CN" altLang="en-US" sz="2800" dirty="0" smtClean="0">
                  <a:solidFill>
                    <a:schemeClr val="bg2"/>
                  </a:solidFill>
                </a:rPr>
                <a:t>典型用户及用户故事</a:t>
              </a:r>
              <a:endParaRPr lang="zh-CN" altLang="en-US" sz="2800" dirty="0" smtClean="0">
                <a:solidFill>
                  <a:schemeClr val="bg2"/>
                </a:solidFill>
              </a:endParaRPr>
            </a:p>
          </p:txBody>
        </p:sp>
      </p:gr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14" name="文本框 13"/>
          <p:cNvSpPr txBox="1"/>
          <p:nvPr/>
        </p:nvSpPr>
        <p:spPr>
          <a:xfrm>
            <a:off x="551180" y="1280160"/>
            <a:ext cx="11160125" cy="5077460"/>
          </a:xfrm>
          <a:prstGeom prst="rect">
            <a:avLst/>
          </a:prstGeom>
          <a:noFill/>
        </p:spPr>
        <p:txBody>
          <a:bodyPr wrap="square" rtlCol="0">
            <a:spAutoFit/>
          </a:bodyPr>
          <a:lstStyle/>
          <a:p>
            <a:pPr marL="144145" lvl="0" indent="457200" fontAlgn="auto">
              <a:lnSpc>
                <a:spcPct val="225000"/>
              </a:lnSpc>
              <a:spcBef>
                <a:spcPts val="600"/>
              </a:spcBef>
              <a:spcAft>
                <a:spcPts val="600"/>
              </a:spcAft>
            </a:pPr>
            <a:r>
              <a:rPr lang="zh-CN" altLang="en-US" sz="1600" b="1" dirty="0">
                <a:cs typeface="+mn-ea"/>
                <a:sym typeface="+mn-lt"/>
              </a:rPr>
              <a:t>小舒是一个大二学生，所学课程与计算机当面没有太大关系，但他了解到自己真正想要做的职位是对软件编程能力有所要求的，故而他选择了自学。在自学的过程中了解到了我们这款博客，虽然他也有使用博客园这类发展全面的网站，但是他也需要一个干净整洁网站来专门记录自己整个自学过程中的目标和计划，自己遇到问题到解决问题的记录，就在这时他发现了我们的博客网站，功能实用，页面简洁。不同于其他博客网站，这款网站只有一个管理员，不会有其他人的博客来打乱你的记录，别人只能参与评论。那么每次进入网站就能一目了然的看见自己整个的学习过程和学习进度。后来他将自己的博客网站同他的学习经验和建议一起发布在了其他各类平台，有些新手就借鉴了他的经验和方法流程少走了许多弯路，帮助到了其他人。通过两年的学习他也取得了不小的成就，他把这些都记录在了自己博客网站里。到毕业时他去各个网站求职的时候都会附上这个博客网站得地址，果然一家公司在看了他的博客后对他的能力有了充分的信任，并通知了他面试最后成功进入一家不错的公司。</a:t>
            </a:r>
            <a:endParaRPr lang="zh-CN" altLang="en-US" sz="1600" b="1"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50" advTm="3708">
        <p14:flip dir="r"/>
      </p:transition>
    </mc:Choice>
    <mc:Fallback>
      <p:transition spd="slow" advTm="37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up)">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0" y="343902"/>
            <a:ext cx="9959340" cy="720626"/>
            <a:chOff x="0" y="331837"/>
            <a:chExt cx="9959340" cy="720626"/>
          </a:xfrm>
        </p:grpSpPr>
        <p:sp>
          <p:nvSpPr>
            <p:cNvPr id="2" name="矩形 1"/>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2298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551449" y="431810"/>
              <a:ext cx="4555072" cy="521970"/>
            </a:xfrm>
            <a:prstGeom prst="rect">
              <a:avLst/>
            </a:prstGeom>
            <a:noFill/>
          </p:spPr>
          <p:txBody>
            <a:bodyPr wrap="square" rtlCol="0">
              <a:spAutoFit/>
            </a:bodyPr>
            <a:lstStyle/>
            <a:p>
              <a:r>
                <a:rPr lang="zh-CN" altLang="en-US" sz="2800" dirty="0" smtClean="0">
                  <a:solidFill>
                    <a:schemeClr val="bg2"/>
                  </a:solidFill>
                </a:rPr>
                <a:t>项目的主要功能</a:t>
              </a:r>
              <a:endParaRPr lang="zh-CN" altLang="en-US" sz="2800" dirty="0" smtClean="0">
                <a:solidFill>
                  <a:schemeClr val="bg2"/>
                </a:solidFill>
              </a:endParaRPr>
            </a:p>
          </p:txBody>
        </p:sp>
      </p:gr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8" name="Title 6"/>
          <p:cNvSpPr txBox="1"/>
          <p:nvPr>
            <p:custDataLst>
              <p:tags r:id="rId1"/>
            </p:custDataLst>
          </p:nvPr>
        </p:nvSpPr>
        <p:spPr>
          <a:xfrm>
            <a:off x="622935" y="1593850"/>
            <a:ext cx="11160124" cy="4447540"/>
          </a:xfrm>
          <a:prstGeom prst="rect">
            <a:avLst/>
          </a:prstGeom>
          <a:noFill/>
          <a:ln w="3175">
            <a:noFill/>
            <a:prstDash val="dash"/>
          </a:ln>
          <a:extLst>
            <a:ext uri="{909E8E84-426E-40DD-AFC4-6F175D3DCCD1}">
              <a14:hiddenFill xmlns:a14="http://schemas.microsoft.com/office/drawing/2010/main">
                <a:solidFill>
                  <a:schemeClr val="bg2"/>
                </a:solidFill>
              </a14:hiddenFill>
            </a:ext>
          </a:extLst>
        </p:spPr>
        <p:txBody>
          <a:bodyPr wrap="square" lIns="72000" tIns="36195" rIns="72000" bIns="36195" anchor="t" anchorCtr="0">
            <a:sp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38455" lvl="0" indent="-353060" algn="l" fontAlgn="auto">
              <a:lnSpc>
                <a:spcPct val="130000"/>
              </a:lnSpc>
              <a:spcBef>
                <a:spcPts val="755"/>
              </a:spcBef>
              <a:spcAft>
                <a:spcPts val="0"/>
              </a:spcAft>
              <a:buSzPct val="100000"/>
              <a:buFont typeface="+mj-lt"/>
              <a:buAutoNum type="arabicPeriod"/>
            </a:pPr>
            <a:r>
              <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主要功能</a:t>
            </a:r>
            <a:endPar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95655" lvl="1" indent="-353060" algn="l" fontAlgn="auto">
              <a:lnSpc>
                <a:spcPct val="130000"/>
              </a:lnSpc>
              <a:spcBef>
                <a:spcPts val="755"/>
              </a:spcBef>
              <a:spcAft>
                <a:spcPts val="0"/>
              </a:spcAft>
              <a:buSzPct val="100000"/>
              <a:buFont typeface="+mj-lt"/>
              <a:buAutoNum type="arabicPeriod"/>
            </a:pPr>
            <a:r>
              <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博客目录管理、标签管理</a:t>
            </a:r>
            <a:endPar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95655" lvl="1" indent="-353060" algn="l" fontAlgn="auto">
              <a:lnSpc>
                <a:spcPct val="130000"/>
              </a:lnSpc>
              <a:spcBef>
                <a:spcPts val="755"/>
              </a:spcBef>
              <a:spcAft>
                <a:spcPts val="0"/>
              </a:spcAft>
              <a:buSzPct val="100000"/>
              <a:buFont typeface="+mj-lt"/>
              <a:buAutoNum type="arabicPeriod"/>
            </a:pPr>
            <a:r>
              <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博客发布、更新及删除</a:t>
            </a:r>
            <a:endPar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95655" lvl="1" indent="-353060" algn="l" fontAlgn="auto">
              <a:lnSpc>
                <a:spcPct val="130000"/>
              </a:lnSpc>
              <a:spcBef>
                <a:spcPts val="755"/>
              </a:spcBef>
              <a:spcAft>
                <a:spcPts val="0"/>
              </a:spcAft>
              <a:buSzPct val="100000"/>
              <a:buFont typeface="+mj-lt"/>
              <a:buAutoNum type="arabicPeriod"/>
            </a:pPr>
            <a:r>
              <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博客评论及审核</a:t>
            </a:r>
            <a:endPar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95655" lvl="1" indent="-353060" algn="l" fontAlgn="auto">
              <a:lnSpc>
                <a:spcPct val="130000"/>
              </a:lnSpc>
              <a:spcBef>
                <a:spcPts val="755"/>
              </a:spcBef>
              <a:spcAft>
                <a:spcPts val="0"/>
              </a:spcAft>
              <a:buSzPct val="100000"/>
              <a:buFont typeface="+mj-lt"/>
              <a:buAutoNum type="arabicPeriod"/>
            </a:pPr>
            <a:r>
              <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友情链接的管理</a:t>
            </a:r>
            <a:endPar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95655" lvl="1" indent="-353060" algn="l" fontAlgn="auto">
              <a:lnSpc>
                <a:spcPct val="130000"/>
              </a:lnSpc>
              <a:spcBef>
                <a:spcPts val="755"/>
              </a:spcBef>
              <a:spcAft>
                <a:spcPts val="0"/>
              </a:spcAft>
              <a:buSzPct val="100000"/>
              <a:buFont typeface="+mj-lt"/>
              <a:buAutoNum type="arabicPeriod"/>
            </a:pPr>
            <a:r>
              <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账号名称及密码设置</a:t>
            </a:r>
            <a:endParaRPr lang="zh-CN" altLang="en-US" sz="14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38455" lvl="0" indent="-353060" algn="l" fontAlgn="auto">
              <a:lnSpc>
                <a:spcPct val="130000"/>
              </a:lnSpc>
              <a:spcBef>
                <a:spcPts val="755"/>
              </a:spcBef>
              <a:spcAft>
                <a:spcPts val="0"/>
              </a:spcAft>
              <a:buSzPct val="100000"/>
              <a:buFont typeface="+mj-lt"/>
              <a:buAutoNum type="arabicPeriod"/>
            </a:pPr>
            <a:r>
              <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拓展功能</a:t>
            </a:r>
            <a:endPar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95655" lvl="1" indent="-353060" algn="l" fontAlgn="auto">
              <a:lnSpc>
                <a:spcPct val="130000"/>
              </a:lnSpc>
              <a:spcBef>
                <a:spcPts val="755"/>
              </a:spcBef>
              <a:spcAft>
                <a:spcPts val="0"/>
              </a:spcAft>
              <a:buSzPct val="100000"/>
              <a:buFont typeface="+mj-lt"/>
              <a:buAutoNum type="arabicPeriod"/>
            </a:pPr>
            <a:r>
              <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基于博客内容的词频统计</a:t>
            </a:r>
            <a:endPar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795655" lvl="1" indent="-353060" algn="l" fontAlgn="auto">
              <a:lnSpc>
                <a:spcPct val="130000"/>
              </a:lnSpc>
              <a:spcBef>
                <a:spcPts val="755"/>
              </a:spcBef>
              <a:spcAft>
                <a:spcPts val="0"/>
              </a:spcAft>
              <a:buSzPct val="100000"/>
              <a:buFont typeface="+mj-lt"/>
              <a:buAutoNum type="arabicPeriod"/>
            </a:pPr>
            <a:r>
              <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博客访问次数统计</a:t>
            </a:r>
            <a:endParaRPr lang="zh-CN" altLang="en-US" sz="2000" b="1" spc="137"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50" advTm="3708">
        <p14:flip dir="r"/>
      </p:transition>
    </mc:Choice>
    <mc:Fallback>
      <p:transition spd="slow" advTm="37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0" y="343902"/>
            <a:ext cx="9959340" cy="720626"/>
            <a:chOff x="0" y="331837"/>
            <a:chExt cx="9959340" cy="720626"/>
          </a:xfrm>
        </p:grpSpPr>
        <p:sp>
          <p:nvSpPr>
            <p:cNvPr id="2" name="矩形 1"/>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2298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479694" y="431175"/>
              <a:ext cx="4555072" cy="521970"/>
            </a:xfrm>
            <a:prstGeom prst="rect">
              <a:avLst/>
            </a:prstGeom>
            <a:noFill/>
          </p:spPr>
          <p:txBody>
            <a:bodyPr wrap="square" rtlCol="0">
              <a:spAutoFit/>
            </a:bodyPr>
            <a:lstStyle/>
            <a:p>
              <a:r>
                <a:rPr lang="zh-CN" altLang="en-US" sz="2800" dirty="0" smtClean="0">
                  <a:solidFill>
                    <a:schemeClr val="bg2"/>
                  </a:solidFill>
                </a:rPr>
                <a:t>初步开发计划</a:t>
              </a:r>
              <a:endParaRPr lang="zh-CN" altLang="en-US" sz="2800" dirty="0" smtClean="0">
                <a:solidFill>
                  <a:schemeClr val="bg2"/>
                </a:solidFill>
              </a:endParaRPr>
            </a:p>
          </p:txBody>
        </p:sp>
      </p:gr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4" name="图片 3"/>
          <p:cNvPicPr>
            <a:picLocks noChangeAspect="1"/>
          </p:cNvPicPr>
          <p:nvPr/>
        </p:nvPicPr>
        <p:blipFill>
          <a:blip r:embed="rId1"/>
          <a:stretch>
            <a:fillRect/>
          </a:stretch>
        </p:blipFill>
        <p:spPr>
          <a:xfrm>
            <a:off x="1195705" y="1736725"/>
            <a:ext cx="9801225" cy="42005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3708">
        <p14:flip dir="r"/>
      </p:transition>
    </mc:Choice>
    <mc:Fallback>
      <p:transition spd="slow" advTm="37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UNIT_TEXTBOXSTYLE_SHAPETYPE" val="0"/>
  <p:tag name="KSO_WM_UNIT_HIGHLIGHT" val="0"/>
  <p:tag name="KSO_WM_UNIT_COMPATIBLE" val="0"/>
  <p:tag name="KSO_WM_UNIT_DIAGRAM_ISNUMVISUAL" val="0"/>
  <p:tag name="KSO_WM_UNIT_DIAGRAM_ISREFERUNIT" val="0"/>
  <p:tag name="KSO_WM_UNIT_ID" val="mixed20202316_1*f*1"/>
  <p:tag name="KSO_WM_TEMPLATE_CATEGORY" val="mixed"/>
  <p:tag name="KSO_WM_TEMPLATE_INDEX" val="20202316"/>
  <p:tag name="KSO_WM_UNIT_LAYERLEVEL" val="1"/>
  <p:tag name="KSO_WM_TAG_VERSION" val="1.0"/>
  <p:tag name="KSO_WM_BEAUTIFY_FLAG" val="#wm#"/>
  <p:tag name="KSO_WM_UNIT_TEXTBOXSTYLE_TEMPLATETYPE" val="8"/>
  <p:tag name="KSO_WM_UNIT_PRESET_TEXT" val="我们能实现，图文排版，让我们能实现，图文排版，让图图片&#13;您的正文已经经简明扼要，字字珠玑。&#13;您的正文已经经简明扼要，字字珠玑。&#13;您的正文已经经简明扼要，字字珠玑。&#13;您的正文已经经简明扼要，字字珠玑。&#13;我们能实现，图文排版，让我们能实现，图文排版，让图图片"/>
  <p:tag name="KSO_WM_UNIT_NOCLEAR" val="1"/>
  <p:tag name="KSO_WM_UNIT_VALUE" val="252"/>
  <p:tag name="KSO_WM_UNIT_TYPE" val="f"/>
  <p:tag name="KSO_WM_UNIT_INDEX" val="1"/>
  <p:tag name="KSO_WM_UNIT_TEXTBOXSTYLE_GUID" val="{46b0ebf7-e4fc-4105-8c18-020ebcd2c8ff}"/>
  <p:tag name="KSO_WM_UNIT_TEXTBOXSTYLE_TEMPLATEID" val="3139430"/>
  <p:tag name="KSO_WM_UNIT_TEXTBOXSTYLE_TYPE" val="8"/>
</p:tagLst>
</file>

<file path=ppt/tags/tag2.xml><?xml version="1.0" encoding="utf-8"?>
<p:tagLst xmlns:p="http://schemas.openxmlformats.org/presentationml/2006/main">
  <p:tag name="KSO_WM_UNIT_TEXTBOXSTYLE_SHAPETYPE" val="0"/>
  <p:tag name="KSO_WM_UNIT_TEXTBOXSTYLE_TEMPLATETYPE" val="1"/>
  <p:tag name="KSO_WM_UNIT_PRESET_TEXT" val="点击此处添加正文，文字是您思想的提炼。&#13;为了演示发布的良好效果，请言简意赅的阐述您的观点。&#13;您的正文已经经简明扼要。字字珠玑，但信息却千丝万缕、错综复杂。"/>
  <p:tag name="KSO_WM_UNIT_NOCLEAR" val="1"/>
  <p:tag name="KSO_WM_UNIT_VALUE" val="88"/>
  <p:tag name="KSO_WM_UNIT_HIGHLIGHT" val="0"/>
  <p:tag name="KSO_WM_UNIT_COMPATIBLE" val="0"/>
  <p:tag name="KSO_WM_UNIT_DIAGRAM_ISNUMVISUAL" val="0"/>
  <p:tag name="KSO_WM_UNIT_DIAGRAM_ISREFERUNIT" val="0"/>
  <p:tag name="KSO_WM_UNIT_TYPE" val="f"/>
  <p:tag name="KSO_WM_UNIT_INDEX" val="1"/>
  <p:tag name="KSO_WM_UNIT_ID" val="mixed20201947_2*f*1"/>
  <p:tag name="KSO_WM_TEMPLATE_CATEGORY" val="mixed"/>
  <p:tag name="KSO_WM_TEMPLATE_INDEX" val="20201947"/>
  <p:tag name="KSO_WM_UNIT_LAYERLEVEL" val="1"/>
  <p:tag name="KSO_WM_TAG_VERSION" val="1.0"/>
  <p:tag name="KSO_WM_BEAUTIFY_FLAG" val="#wm#"/>
  <p:tag name="KSO_WM_UNIT_TEXTBOXSTYLE_GUID" val="{117a7aee-8002-48d6-9786-452c1d01667b}"/>
  <p:tag name="KSO_WM_UNIT_TEXTBOXSTYLE_TEMPLATEID" val="3132574"/>
  <p:tag name="KSO_WM_UNIT_TEXTBOXSTYLE_TYPE" val="8"/>
</p:tagLst>
</file>

<file path=ppt/tags/tag3.xml><?xml version="1.0" encoding="utf-8"?>
<p:tagLst xmlns:p="http://schemas.openxmlformats.org/presentationml/2006/main">
  <p:tag name="ISPRING_ULTRA_SCORM_SLIDE_COUNT" val="2"/>
  <p:tag name="ISPRING_PRESENTATION_TITLE" val="PowerPoint 演示文稿01"/>
</p:tagLst>
</file>

<file path=ppt/theme/theme1.xml><?xml version="1.0" encoding="utf-8"?>
<a:theme xmlns:a="http://schemas.openxmlformats.org/drawingml/2006/main" name="Office 主题">
  <a:themeElements>
    <a:clrScheme name="蓝色学术风主题配色">
      <a:dk1>
        <a:srgbClr val="262626"/>
      </a:dk1>
      <a:lt1>
        <a:srgbClr val="003760"/>
      </a:lt1>
      <a:dk2>
        <a:srgbClr val="EEECE1"/>
      </a:dk2>
      <a:lt2>
        <a:srgbClr val="EEECE1"/>
      </a:lt2>
      <a:accent1>
        <a:srgbClr val="003760"/>
      </a:accent1>
      <a:accent2>
        <a:srgbClr val="92CDDC"/>
      </a:accent2>
      <a:accent3>
        <a:srgbClr val="00B0F0"/>
      </a:accent3>
      <a:accent4>
        <a:srgbClr val="6565FF"/>
      </a:accent4>
      <a:accent5>
        <a:srgbClr val="4BACC6"/>
      </a:accent5>
      <a:accent6>
        <a:srgbClr val="002060"/>
      </a:accent6>
      <a:hlink>
        <a:srgbClr val="003760"/>
      </a:hlink>
      <a:folHlink>
        <a:srgbClr val="7F7F7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856</Words>
  <Application>WPS 演示</Application>
  <PresentationFormat>宽屏</PresentationFormat>
  <Paragraphs>48</Paragraphs>
  <Slides>6</Slides>
  <Notes>24</Notes>
  <HiddenSlides>0</HiddenSlides>
  <MMClips>1</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6</vt:i4>
      </vt:variant>
    </vt:vector>
  </HeadingPairs>
  <TitlesOfParts>
    <vt:vector size="28" baseType="lpstr">
      <vt:lpstr>Arial</vt:lpstr>
      <vt:lpstr>宋体</vt:lpstr>
      <vt:lpstr>Wingdings</vt:lpstr>
      <vt:lpstr>微软雅黑</vt:lpstr>
      <vt:lpstr>Calibri</vt:lpstr>
      <vt:lpstr>Times New Roman</vt:lpstr>
      <vt:lpstr>Calibri</vt:lpstr>
      <vt:lpstr>Hiragino Sans GB W6</vt:lpstr>
      <vt:lpstr>时尚中黑简体</vt:lpstr>
      <vt:lpstr>方正正中黑简体</vt:lpstr>
      <vt:lpstr>方正清刻本悦宋简体</vt:lpstr>
      <vt:lpstr>Arial Unicode MS</vt:lpstr>
      <vt:lpstr>Levenim MT</vt:lpstr>
      <vt:lpstr>Century Gothic</vt:lpstr>
      <vt:lpstr>黑体</vt:lpstr>
      <vt:lpstr>ESRI AMFM Electric</vt:lpstr>
      <vt:lpstr>Wingdings</vt:lpstr>
      <vt:lpstr>等线</vt:lpstr>
      <vt:lpstr>Segoe UI</vt:lpstr>
      <vt:lpstr>WPS-Bullets</vt:lpstr>
      <vt:lpstr>Arial Black</vt:lpstr>
      <vt:lpstr>Office 主题</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演示文稿01</dc:title>
  <dc:creator>Administrator</dc:creator>
  <cp:lastModifiedBy>赵荣泽</cp:lastModifiedBy>
  <cp:revision>163</cp:revision>
  <dcterms:created xsi:type="dcterms:W3CDTF">2017-02-11T06:33:00Z</dcterms:created>
  <dcterms:modified xsi:type="dcterms:W3CDTF">2019-10-12T04:56:05Z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2052-11.1.0.9098</vt:lpwstr>
  </property>
</Properties>
</file>

<file path=docProps/thumbnail.jpeg>
</file>